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26" r:id="rId2"/>
    <p:sldMasterId id="2147483660" r:id="rId3"/>
    <p:sldMasterId id="2147483718" r:id="rId4"/>
  </p:sldMasterIdLst>
  <p:notesMasterIdLst>
    <p:notesMasterId r:id="rId19"/>
  </p:notesMasterIdLst>
  <p:handoutMasterIdLst>
    <p:handoutMasterId r:id="rId20"/>
  </p:handoutMasterIdLst>
  <p:sldIdLst>
    <p:sldId id="1014" r:id="rId5"/>
    <p:sldId id="1032" r:id="rId6"/>
    <p:sldId id="1031" r:id="rId7"/>
    <p:sldId id="1025" r:id="rId8"/>
    <p:sldId id="1020" r:id="rId9"/>
    <p:sldId id="1016" r:id="rId10"/>
    <p:sldId id="1028" r:id="rId11"/>
    <p:sldId id="1021" r:id="rId12"/>
    <p:sldId id="1019" r:id="rId13"/>
    <p:sldId id="1023" r:id="rId14"/>
    <p:sldId id="1018" r:id="rId15"/>
    <p:sldId id="1022" r:id="rId16"/>
    <p:sldId id="1026" r:id="rId17"/>
    <p:sldId id="1013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54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structor" initials="I" lastIdx="6" clrIdx="0"/>
  <p:cmAuthor id="2" name="Guest User" initials="GU" lastIdx="1" clrIdx="1">
    <p:extLst>
      <p:ext uri="{19B8F6BF-5375-455C-9EA6-DF929625EA0E}">
        <p15:presenceInfo xmlns:p15="http://schemas.microsoft.com/office/powerpoint/2012/main" userId="S::urn:spo:anon#458fabdfb9bb58b64a07d27082c15e8b7c82f96976ffe01917da9f926f401e97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C3E"/>
    <a:srgbClr val="98B527"/>
    <a:srgbClr val="C75E21"/>
    <a:srgbClr val="EAC299"/>
    <a:srgbClr val="E8EDC1"/>
    <a:srgbClr val="DDD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948537-1435-421E-9F45-5797F06DB8D4}" v="12" dt="2025-03-13T14:15:10.136"/>
    <p1510:client id="{C6371639-ED8D-6B00-8E23-10ED2BFFA569}" v="130" dt="2025-03-12T22:14:19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/>
    <p:restoredTop sz="86410"/>
  </p:normalViewPr>
  <p:slideViewPr>
    <p:cSldViewPr snapToGrid="0">
      <p:cViewPr varScale="1">
        <p:scale>
          <a:sx n="69" d="100"/>
          <a:sy n="69" d="100"/>
        </p:scale>
        <p:origin x="1301" y="38"/>
      </p:cViewPr>
      <p:guideLst>
        <p:guide orient="horz" pos="2208"/>
        <p:guide pos="5472"/>
      </p:guideLst>
    </p:cSldViewPr>
  </p:slideViewPr>
  <p:outlineViewPr>
    <p:cViewPr>
      <p:scale>
        <a:sx n="33" d="100"/>
        <a:sy n="33" d="100"/>
      </p:scale>
      <p:origin x="0" y="-481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245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E08076-CB76-4C05-B462-A1FC95D27DD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2EC6AD8-D855-44B0-BE7D-B9EAF50986BF}">
      <dgm:prSet/>
      <dgm:spPr/>
      <dgm:t>
        <a:bodyPr/>
        <a:lstStyle/>
        <a:p>
          <a:r>
            <a:rPr lang="en-US"/>
            <a:t>We will now discuss the 3 scenarios with interactions with ICE or other non-local law enforcement. </a:t>
          </a:r>
        </a:p>
      </dgm:t>
    </dgm:pt>
    <dgm:pt modelId="{7B2FE930-373D-43DA-BFD6-41049C7FE6D1}" type="parTrans" cxnId="{9B1B14BF-A9FF-467D-97EB-B4A368BCB861}">
      <dgm:prSet/>
      <dgm:spPr/>
      <dgm:t>
        <a:bodyPr/>
        <a:lstStyle/>
        <a:p>
          <a:endParaRPr lang="en-US"/>
        </a:p>
      </dgm:t>
    </dgm:pt>
    <dgm:pt modelId="{D493F41B-B31A-4C09-B360-07A476A6E813}" type="sibTrans" cxnId="{9B1B14BF-A9FF-467D-97EB-B4A368BCB861}">
      <dgm:prSet/>
      <dgm:spPr/>
      <dgm:t>
        <a:bodyPr/>
        <a:lstStyle/>
        <a:p>
          <a:endParaRPr lang="en-US"/>
        </a:p>
      </dgm:t>
    </dgm:pt>
    <dgm:pt modelId="{269D51FF-4E72-4B29-BFBF-88EE1C9A562D}">
      <dgm:prSet/>
      <dgm:spPr/>
      <dgm:t>
        <a:bodyPr/>
        <a:lstStyle/>
        <a:p>
          <a:r>
            <a:rPr lang="en-US"/>
            <a:t>Think about what you think a security officer should do in each scenario based on the procedures from the previous slides. </a:t>
          </a:r>
        </a:p>
      </dgm:t>
    </dgm:pt>
    <dgm:pt modelId="{AC43765B-12ED-4FB0-BFB6-45ABD96145BD}" type="parTrans" cxnId="{5C12349A-C70B-4EB5-9DE8-B2F9EECA7954}">
      <dgm:prSet/>
      <dgm:spPr/>
      <dgm:t>
        <a:bodyPr/>
        <a:lstStyle/>
        <a:p>
          <a:endParaRPr lang="en-US"/>
        </a:p>
      </dgm:t>
    </dgm:pt>
    <dgm:pt modelId="{4101B2A0-85B8-4C46-9E27-1B912AB1618C}" type="sibTrans" cxnId="{5C12349A-C70B-4EB5-9DE8-B2F9EECA7954}">
      <dgm:prSet/>
      <dgm:spPr/>
      <dgm:t>
        <a:bodyPr/>
        <a:lstStyle/>
        <a:p>
          <a:endParaRPr lang="en-US"/>
        </a:p>
      </dgm:t>
    </dgm:pt>
    <dgm:pt modelId="{1F80AA83-847E-4071-9DE8-A85C5F76751B}" type="pres">
      <dgm:prSet presAssocID="{A6E08076-CB76-4C05-B462-A1FC95D27DD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82E04D-9437-4C82-AFE9-3B901689A2BC}" type="pres">
      <dgm:prSet presAssocID="{A2EC6AD8-D855-44B0-BE7D-B9EAF50986BF}" presName="compNode" presStyleCnt="0"/>
      <dgm:spPr/>
    </dgm:pt>
    <dgm:pt modelId="{26DE7A27-7C52-46B7-BEB0-AC2660C728EB}" type="pres">
      <dgm:prSet presAssocID="{A2EC6AD8-D855-44B0-BE7D-B9EAF50986BF}" presName="bgRect" presStyleLbl="bgShp" presStyleIdx="0" presStyleCnt="2"/>
      <dgm:spPr/>
    </dgm:pt>
    <dgm:pt modelId="{D8022419-8B01-453F-A3BB-B1085D0CD071}" type="pres">
      <dgm:prSet presAssocID="{A2EC6AD8-D855-44B0-BE7D-B9EAF50986B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AE2FE6F8-254E-414A-8C04-ABC1A159652B}" type="pres">
      <dgm:prSet presAssocID="{A2EC6AD8-D855-44B0-BE7D-B9EAF50986BF}" presName="spaceRect" presStyleCnt="0"/>
      <dgm:spPr/>
    </dgm:pt>
    <dgm:pt modelId="{D2332CAC-AC5F-43DE-BCAC-A97863EDE844}" type="pres">
      <dgm:prSet presAssocID="{A2EC6AD8-D855-44B0-BE7D-B9EAF50986BF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0A7561F-B0C2-494E-8FD5-76451A71516B}" type="pres">
      <dgm:prSet presAssocID="{D493F41B-B31A-4C09-B360-07A476A6E813}" presName="sibTrans" presStyleCnt="0"/>
      <dgm:spPr/>
    </dgm:pt>
    <dgm:pt modelId="{E3A68423-22DF-43F3-A3B0-DB640FF71C68}" type="pres">
      <dgm:prSet presAssocID="{269D51FF-4E72-4B29-BFBF-88EE1C9A562D}" presName="compNode" presStyleCnt="0"/>
      <dgm:spPr/>
    </dgm:pt>
    <dgm:pt modelId="{53C4ACAE-5587-4262-B0D2-AC978DB52E31}" type="pres">
      <dgm:prSet presAssocID="{269D51FF-4E72-4B29-BFBF-88EE1C9A562D}" presName="bgRect" presStyleLbl="bgShp" presStyleIdx="1" presStyleCnt="2"/>
      <dgm:spPr/>
    </dgm:pt>
    <dgm:pt modelId="{251D940E-3F56-4934-B8C2-6A9CBADE4493}" type="pres">
      <dgm:prSet presAssocID="{269D51FF-4E72-4B29-BFBF-88EE1C9A562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tective"/>
        </a:ext>
      </dgm:extLst>
    </dgm:pt>
    <dgm:pt modelId="{77677B41-ED25-4CF3-8DC5-0C5815615A92}" type="pres">
      <dgm:prSet presAssocID="{269D51FF-4E72-4B29-BFBF-88EE1C9A562D}" presName="spaceRect" presStyleCnt="0"/>
      <dgm:spPr/>
    </dgm:pt>
    <dgm:pt modelId="{86A639AA-DECC-4CA2-9CFC-062CC5D2DCDD}" type="pres">
      <dgm:prSet presAssocID="{269D51FF-4E72-4B29-BFBF-88EE1C9A562D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C12349A-C70B-4EB5-9DE8-B2F9EECA7954}" srcId="{A6E08076-CB76-4C05-B462-A1FC95D27DDD}" destId="{269D51FF-4E72-4B29-BFBF-88EE1C9A562D}" srcOrd="1" destOrd="0" parTransId="{AC43765B-12ED-4FB0-BFB6-45ABD96145BD}" sibTransId="{4101B2A0-85B8-4C46-9E27-1B912AB1618C}"/>
    <dgm:cxn modelId="{9B1B14BF-A9FF-467D-97EB-B4A368BCB861}" srcId="{A6E08076-CB76-4C05-B462-A1FC95D27DDD}" destId="{A2EC6AD8-D855-44B0-BE7D-B9EAF50986BF}" srcOrd="0" destOrd="0" parTransId="{7B2FE930-373D-43DA-BFD6-41049C7FE6D1}" sibTransId="{D493F41B-B31A-4C09-B360-07A476A6E813}"/>
    <dgm:cxn modelId="{F52C44ED-C5DE-4F4A-BA46-612C47006087}" type="presOf" srcId="{A2EC6AD8-D855-44B0-BE7D-B9EAF50986BF}" destId="{D2332CAC-AC5F-43DE-BCAC-A97863EDE844}" srcOrd="0" destOrd="0" presId="urn:microsoft.com/office/officeart/2018/2/layout/IconVerticalSolidList"/>
    <dgm:cxn modelId="{D5A3BFAB-AD61-4B29-A66B-0C5F07B623B7}" type="presOf" srcId="{269D51FF-4E72-4B29-BFBF-88EE1C9A562D}" destId="{86A639AA-DECC-4CA2-9CFC-062CC5D2DCDD}" srcOrd="0" destOrd="0" presId="urn:microsoft.com/office/officeart/2018/2/layout/IconVerticalSolidList"/>
    <dgm:cxn modelId="{4B16AA3C-5AFD-432F-BB09-5EE14E8E5B45}" type="presOf" srcId="{A6E08076-CB76-4C05-B462-A1FC95D27DDD}" destId="{1F80AA83-847E-4071-9DE8-A85C5F76751B}" srcOrd="0" destOrd="0" presId="urn:microsoft.com/office/officeart/2018/2/layout/IconVerticalSolidList"/>
    <dgm:cxn modelId="{8FB0A5C4-F8B6-4D25-A141-2E905B79718D}" type="presParOf" srcId="{1F80AA83-847E-4071-9DE8-A85C5F76751B}" destId="{DF82E04D-9437-4C82-AFE9-3B901689A2BC}" srcOrd="0" destOrd="0" presId="urn:microsoft.com/office/officeart/2018/2/layout/IconVerticalSolidList"/>
    <dgm:cxn modelId="{8FC880CB-FB6E-4FC1-9841-A347E762388C}" type="presParOf" srcId="{DF82E04D-9437-4C82-AFE9-3B901689A2BC}" destId="{26DE7A27-7C52-46B7-BEB0-AC2660C728EB}" srcOrd="0" destOrd="0" presId="urn:microsoft.com/office/officeart/2018/2/layout/IconVerticalSolidList"/>
    <dgm:cxn modelId="{341EFDE4-DEA5-465D-8E2A-49554A28C16D}" type="presParOf" srcId="{DF82E04D-9437-4C82-AFE9-3B901689A2BC}" destId="{D8022419-8B01-453F-A3BB-B1085D0CD071}" srcOrd="1" destOrd="0" presId="urn:microsoft.com/office/officeart/2018/2/layout/IconVerticalSolidList"/>
    <dgm:cxn modelId="{585C1FA7-322D-4C72-9BC7-55C7302DEF71}" type="presParOf" srcId="{DF82E04D-9437-4C82-AFE9-3B901689A2BC}" destId="{AE2FE6F8-254E-414A-8C04-ABC1A159652B}" srcOrd="2" destOrd="0" presId="urn:microsoft.com/office/officeart/2018/2/layout/IconVerticalSolidList"/>
    <dgm:cxn modelId="{1F370E9F-8E8E-45A9-89C7-D66A25BFB9BC}" type="presParOf" srcId="{DF82E04D-9437-4C82-AFE9-3B901689A2BC}" destId="{D2332CAC-AC5F-43DE-BCAC-A97863EDE844}" srcOrd="3" destOrd="0" presId="urn:microsoft.com/office/officeart/2018/2/layout/IconVerticalSolidList"/>
    <dgm:cxn modelId="{E6CB2A62-56D1-4622-968E-86045205DB8C}" type="presParOf" srcId="{1F80AA83-847E-4071-9DE8-A85C5F76751B}" destId="{30A7561F-B0C2-494E-8FD5-76451A71516B}" srcOrd="1" destOrd="0" presId="urn:microsoft.com/office/officeart/2018/2/layout/IconVerticalSolidList"/>
    <dgm:cxn modelId="{EFEDF904-E56F-4804-84F6-BF17D907BF97}" type="presParOf" srcId="{1F80AA83-847E-4071-9DE8-A85C5F76751B}" destId="{E3A68423-22DF-43F3-A3B0-DB640FF71C68}" srcOrd="2" destOrd="0" presId="urn:microsoft.com/office/officeart/2018/2/layout/IconVerticalSolidList"/>
    <dgm:cxn modelId="{5A65C37A-559B-4ABB-AC78-A6599624D9D7}" type="presParOf" srcId="{E3A68423-22DF-43F3-A3B0-DB640FF71C68}" destId="{53C4ACAE-5587-4262-B0D2-AC978DB52E31}" srcOrd="0" destOrd="0" presId="urn:microsoft.com/office/officeart/2018/2/layout/IconVerticalSolidList"/>
    <dgm:cxn modelId="{990EF6D6-59F4-4FC9-A9D0-FA5728871007}" type="presParOf" srcId="{E3A68423-22DF-43F3-A3B0-DB640FF71C68}" destId="{251D940E-3F56-4934-B8C2-6A9CBADE4493}" srcOrd="1" destOrd="0" presId="urn:microsoft.com/office/officeart/2018/2/layout/IconVerticalSolidList"/>
    <dgm:cxn modelId="{3872FBBD-C8E5-4603-818E-F5CAE84C4E69}" type="presParOf" srcId="{E3A68423-22DF-43F3-A3B0-DB640FF71C68}" destId="{77677B41-ED25-4CF3-8DC5-0C5815615A92}" srcOrd="2" destOrd="0" presId="urn:microsoft.com/office/officeart/2018/2/layout/IconVerticalSolidList"/>
    <dgm:cxn modelId="{A38E7B6B-F1E9-4473-B044-225C431CE247}" type="presParOf" srcId="{E3A68423-22DF-43F3-A3B0-DB640FF71C68}" destId="{86A639AA-DECC-4CA2-9CFC-062CC5D2DCD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E7A27-7C52-46B7-BEB0-AC2660C728EB}">
      <dsp:nvSpPr>
        <dsp:cNvPr id="0" name=""/>
        <dsp:cNvSpPr/>
      </dsp:nvSpPr>
      <dsp:spPr>
        <a:xfrm>
          <a:off x="0" y="735468"/>
          <a:ext cx="8686800" cy="13577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22419-8B01-453F-A3BB-B1085D0CD071}">
      <dsp:nvSpPr>
        <dsp:cNvPr id="0" name=""/>
        <dsp:cNvSpPr/>
      </dsp:nvSpPr>
      <dsp:spPr>
        <a:xfrm>
          <a:off x="410731" y="1040971"/>
          <a:ext cx="746783" cy="7467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32CAC-AC5F-43DE-BCAC-A97863EDE844}">
      <dsp:nvSpPr>
        <dsp:cNvPr id="0" name=""/>
        <dsp:cNvSpPr/>
      </dsp:nvSpPr>
      <dsp:spPr>
        <a:xfrm>
          <a:off x="1568246" y="735468"/>
          <a:ext cx="7118553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99" tIns="143699" rIns="143699" bIns="143699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We will now discuss the 3 scenarios with interactions with ICE or other non-local law enforcement. </a:t>
          </a:r>
        </a:p>
      </dsp:txBody>
      <dsp:txXfrm>
        <a:off x="1568246" y="735468"/>
        <a:ext cx="7118553" cy="1357788"/>
      </dsp:txXfrm>
    </dsp:sp>
    <dsp:sp modelId="{53C4ACAE-5587-4262-B0D2-AC978DB52E31}">
      <dsp:nvSpPr>
        <dsp:cNvPr id="0" name=""/>
        <dsp:cNvSpPr/>
      </dsp:nvSpPr>
      <dsp:spPr>
        <a:xfrm>
          <a:off x="0" y="2432705"/>
          <a:ext cx="8686800" cy="13577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D940E-3F56-4934-B8C2-6A9CBADE4493}">
      <dsp:nvSpPr>
        <dsp:cNvPr id="0" name=""/>
        <dsp:cNvSpPr/>
      </dsp:nvSpPr>
      <dsp:spPr>
        <a:xfrm>
          <a:off x="410731" y="2738207"/>
          <a:ext cx="746783" cy="7467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639AA-DECC-4CA2-9CFC-062CC5D2DCDD}">
      <dsp:nvSpPr>
        <dsp:cNvPr id="0" name=""/>
        <dsp:cNvSpPr/>
      </dsp:nvSpPr>
      <dsp:spPr>
        <a:xfrm>
          <a:off x="1568246" y="2432705"/>
          <a:ext cx="7118553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99" tIns="143699" rIns="143699" bIns="143699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Think about what you think a security officer should do in each scenario based on the procedures from the previous slides. </a:t>
          </a:r>
        </a:p>
      </dsp:txBody>
      <dsp:txXfrm>
        <a:off x="1568246" y="2432705"/>
        <a:ext cx="7118553" cy="1357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1A9E7-5DF2-4450-8DF0-37B1670BDB92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3BD45-3A0F-4EDC-BD92-455BDC580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52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07C8F-ACEC-46EE-86A6-F56F69FF4D02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4E89F-7502-4FC5-938B-6771E02F8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2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</a:t>
            </a:r>
            <a:r>
              <a:rPr lang="en-US" baseline="0" dirty="0" smtClean="0"/>
              <a:t> 2 bubble should add that SO needs to ask Fed agent to wait; and that SO needs to send warrant to designated person and wait to hear back from designated person before acting.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E4E89F-7502-4FC5-938B-6771E02F84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95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they enter anyway, call the NYPD.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E4E89F-7502-4FC5-938B-6771E02F84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90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Presentation: Name/Title,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164E1A-F8CA-4CA0-A513-93399B8DC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2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31899"/>
            <a:ext cx="38862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1900" y="1231901"/>
            <a:ext cx="36576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28600" y="249238"/>
            <a:ext cx="8686800" cy="639762"/>
          </a:xfrm>
          <a:prstGeom prst="rect">
            <a:avLst/>
          </a:prstGeom>
          <a:solidFill>
            <a:srgbClr val="C75E21"/>
          </a:solidFill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0000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Presentation: Name/Title, Version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DD55A-7B44-4300-8B17-2FC415A46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7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300" y="3429000"/>
            <a:ext cx="8331200" cy="1470025"/>
          </a:xfrm>
        </p:spPr>
        <p:txBody>
          <a:bodyPr/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00"/>
            <a:ext cx="9144000" cy="711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Thomas </a:t>
            </a:r>
            <a:r>
              <a:rPr lang="en-US" err="1"/>
              <a:t>Shortman</a:t>
            </a:r>
            <a:r>
              <a:rPr lang="en-US"/>
              <a:t> Training Fund</a:t>
            </a:r>
          </a:p>
        </p:txBody>
      </p:sp>
    </p:spTree>
    <p:extLst>
      <p:ext uri="{BB962C8B-B14F-4D97-AF65-F5344CB8AC3E}">
        <p14:creationId xmlns:p14="http://schemas.microsoft.com/office/powerpoint/2010/main" val="2644964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0000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Thomas Shortman Training Fund</a:t>
            </a:r>
          </a:p>
        </p:txBody>
      </p:sp>
    </p:spTree>
    <p:extLst>
      <p:ext uri="{BB962C8B-B14F-4D97-AF65-F5344CB8AC3E}">
        <p14:creationId xmlns:p14="http://schemas.microsoft.com/office/powerpoint/2010/main" val="3248212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64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100"/>
            <a:ext cx="8229600" cy="5166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0000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Presentation: Name/Title, Version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46920-0041-493F-B988-62B39761D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05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64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0000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Presentation: Name/Title, Version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ED519-1361-442A-9789-5F352479B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66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64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0000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Presentation: Name/Title, Version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C08DD-00DC-40AA-80F3-45F8A81FF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04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646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8600" y="1219200"/>
            <a:ext cx="8686800" cy="5029200"/>
          </a:xfrm>
          <a:prstGeom prst="rect">
            <a:avLst/>
          </a:prstGeom>
          <a:solidFill>
            <a:schemeClr val="bg1"/>
          </a:solidFill>
          <a:effectLst>
            <a:outerShdw blurRad="50800" dist="889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0000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Presentation: Name/Title, Version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FFB88-8B76-4629-A1F9-574B0B1A9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160DAD-E35C-7394-9D75-EE8EF9AB77B2}"/>
              </a:ext>
            </a:extLst>
          </p:cNvPr>
          <p:cNvSpPr txBox="1"/>
          <p:nvPr userDrawn="1"/>
        </p:nvSpPr>
        <p:spPr>
          <a:xfrm>
            <a:off x="0" y="6184969"/>
            <a:ext cx="2095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50000"/>
                  </a:schemeClr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63824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Presentation: Name/Title,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766A6C-3430-4AA3-B5B3-CD1E0EF4A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65" y="5847042"/>
            <a:ext cx="457200" cy="55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9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0000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Presentation: Name/Title, Version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1BBB78-D83C-45BB-A01B-984691E3F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65" y="5847042"/>
            <a:ext cx="457200" cy="55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6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0000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Presentation: Name/Title, Version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85E998-67F5-44FF-A7F3-B692DD6DB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65" y="5847042"/>
            <a:ext cx="457200" cy="55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9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py/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0" y="1219200"/>
            <a:ext cx="4343400" cy="5166360"/>
          </a:xfrm>
          <a:solidFill>
            <a:schemeClr val="bg1"/>
          </a:solidFill>
          <a:effectLst>
            <a:outerShdw blurRad="50800" dist="889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1219200"/>
            <a:ext cx="4343400" cy="5165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0000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Presentation: Name/Title, Version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14ACEA-E6A8-4656-A6DB-BF00820B6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65" y="5847042"/>
            <a:ext cx="457200" cy="55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9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8600" y="1219200"/>
            <a:ext cx="8686800" cy="5166360"/>
          </a:xfrm>
          <a:solidFill>
            <a:schemeClr val="bg1"/>
          </a:solidFill>
          <a:effectLst>
            <a:outerShdw blurRad="50800" dist="889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Presentation: Name/Title, Version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705BE-8509-4F1F-9146-182EA6DD1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65" y="5847042"/>
            <a:ext cx="457200" cy="55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6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0000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Presentation: Name/Title,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40AE11-D39D-453C-9FF7-3689C9F59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65" y="5847042"/>
            <a:ext cx="457200" cy="55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54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0000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Presentation: Name/Title, Version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A5DE37-187A-4A22-8D10-C2396D992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65" y="5847042"/>
            <a:ext cx="457200" cy="55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0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089400" cy="5137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28600" y="249238"/>
            <a:ext cx="8686800" cy="639762"/>
          </a:xfrm>
          <a:prstGeom prst="rect">
            <a:avLst/>
          </a:prstGeom>
          <a:solidFill>
            <a:srgbClr val="C75E21"/>
          </a:solidFill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800600" y="1219200"/>
            <a:ext cx="4114800" cy="5166360"/>
          </a:xfrm>
          <a:prstGeom prst="rect">
            <a:avLst/>
          </a:prstGeom>
          <a:solidFill>
            <a:schemeClr val="bg1"/>
          </a:solidFill>
          <a:effectLst>
            <a:outerShdw blurRad="50800" dist="889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0000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Presentation: Name/Title, Version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4CFAA-A948-4076-AE9B-EC166AE24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65" y="5847042"/>
            <a:ext cx="457200" cy="55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4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49238"/>
            <a:ext cx="8686800" cy="639762"/>
          </a:xfrm>
          <a:prstGeom prst="rect">
            <a:avLst/>
          </a:prstGeom>
          <a:solidFill>
            <a:srgbClr val="C75E21"/>
          </a:solidFill>
          <a:ln w="9525">
            <a:noFill/>
            <a:miter lim="800000"/>
            <a:headEnd/>
            <a:tailEnd/>
          </a:ln>
          <a:effectLst>
            <a:outerShdw dist="88900" dir="2700000" algn="tl" rotWithShape="0">
              <a:srgbClr val="808080">
                <a:alpha val="4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31900"/>
            <a:ext cx="76835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356350"/>
            <a:ext cx="9144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 Narrow" pitchFamily="-65" charset="0"/>
                <a:ea typeface="Arial Narrow" pitchFamily="-65" charset="0"/>
                <a:cs typeface="Arial Narrow" pitchFamily="-65" charset="0"/>
              </a:defRPr>
            </a:lvl1pPr>
          </a:lstStyle>
          <a:p>
            <a:pPr>
              <a:defRPr/>
            </a:pPr>
            <a:r>
              <a:rPr lang="en-US"/>
              <a:t>0000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Presentation: Name/Title,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6350" y="6356350"/>
            <a:ext cx="155575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AC5A3F46-1962-4E33-BE11-18380CC35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9" descr="training_logo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49938"/>
            <a:ext cx="457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AE60C6-20B5-67B8-3212-CB9219C33FD4}"/>
              </a:ext>
            </a:extLst>
          </p:cNvPr>
          <p:cNvSpPr txBox="1"/>
          <p:nvPr userDrawn="1"/>
        </p:nvSpPr>
        <p:spPr>
          <a:xfrm>
            <a:off x="0" y="6184969"/>
            <a:ext cx="2095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50000"/>
                  </a:schemeClr>
                </a:solidFill>
              </a:rPr>
              <a:t>DRAFT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788" r:id="rId6"/>
    <p:sldLayoutId id="2147483801" r:id="rId7"/>
    <p:sldLayoutId id="2147483802" r:id="rId8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 cap="all">
          <a:solidFill>
            <a:schemeClr val="bg1"/>
          </a:solidFill>
          <a:latin typeface="Arial"/>
          <a:ea typeface="ＭＳ Ｐゴシック" pitchFamily="-65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65" charset="0"/>
          <a:ea typeface="ＭＳ Ｐゴシック" pitchFamily="-65" charset="-128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65" charset="0"/>
          <a:ea typeface="ＭＳ Ｐゴシック" pitchFamily="-65" charset="-128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65" charset="0"/>
          <a:ea typeface="ＭＳ Ｐゴシック" pitchFamily="-65" charset="-128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65" charset="0"/>
          <a:ea typeface="ＭＳ Ｐゴシック" pitchFamily="-65" charset="-128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65" charset="0"/>
          <a:ea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65" charset="0"/>
          <a:ea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65" charset="0"/>
          <a:ea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DDDED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49238"/>
            <a:ext cx="8686800" cy="639762"/>
          </a:xfrm>
          <a:prstGeom prst="rect">
            <a:avLst/>
          </a:prstGeom>
          <a:solidFill>
            <a:srgbClr val="C75E21"/>
          </a:solidFill>
          <a:ln w="9525">
            <a:noFill/>
            <a:miter lim="800000"/>
            <a:headEnd/>
            <a:tailEnd/>
          </a:ln>
          <a:effectLst>
            <a:outerShdw dist="88900" dir="2700000" algn="tl" rotWithShape="0">
              <a:srgbClr val="808080">
                <a:alpha val="4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356350"/>
            <a:ext cx="9144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 Narrow" pitchFamily="-65" charset="0"/>
                <a:ea typeface="Arial Narrow" pitchFamily="-65" charset="0"/>
                <a:cs typeface="Arial Narrow" pitchFamily="-65" charset="0"/>
              </a:defRPr>
            </a:lvl1pPr>
          </a:lstStyle>
          <a:p>
            <a:pPr>
              <a:defRPr/>
            </a:pPr>
            <a:r>
              <a:rPr lang="en-US"/>
              <a:t>0000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Presentation: Name/Title, Version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6350" y="6356350"/>
            <a:ext cx="155575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3993F3E6-ABC2-4D73-9467-BEA1EFDDC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9" descr="training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49938"/>
            <a:ext cx="457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65" y="5847042"/>
            <a:ext cx="457200" cy="5501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F331BC-6A0B-13A8-FB4E-9904CE92FD04}"/>
              </a:ext>
            </a:extLst>
          </p:cNvPr>
          <p:cNvSpPr txBox="1"/>
          <p:nvPr userDrawn="1"/>
        </p:nvSpPr>
        <p:spPr>
          <a:xfrm>
            <a:off x="0" y="6184969"/>
            <a:ext cx="2095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50000"/>
                  </a:schemeClr>
                </a:solidFill>
              </a:rPr>
              <a:t>DRAFT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FFFFFF"/>
          </a:solidFill>
          <a:latin typeface="Arial"/>
          <a:ea typeface="ＭＳ Ｐゴシック" pitchFamily="-65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pitchFamily="-65" charset="0"/>
          <a:ea typeface="ＭＳ Ｐゴシック" pitchFamily="-65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pitchFamily="-65" charset="0"/>
          <a:ea typeface="ＭＳ Ｐゴシック" pitchFamily="-65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pitchFamily="-65" charset="0"/>
          <a:ea typeface="ＭＳ Ｐゴシック" pitchFamily="-65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pitchFamily="-65" charset="0"/>
          <a:ea typeface="ＭＳ Ｐゴシック" pitchFamily="-65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pitchFamily="-65" charset="0"/>
          <a:ea typeface="ＭＳ Ｐゴシック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pitchFamily="-65" charset="0"/>
          <a:ea typeface="ＭＳ Ｐゴシック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pitchFamily="-65" charset="0"/>
          <a:ea typeface="ＭＳ Ｐゴシック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C299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659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Narrow" pitchFamily="-65" charset="0"/>
                <a:ea typeface="Arial Narrow" pitchFamily="-65" charset="0"/>
                <a:cs typeface="Arial Narrow" pitchFamily="-65" charset="0"/>
              </a:defRPr>
            </a:lvl1pPr>
          </a:lstStyle>
          <a:p>
            <a:pPr>
              <a:defRPr/>
            </a:pPr>
            <a:r>
              <a:rPr lang="en-US"/>
              <a:t>0000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3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i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Thomas </a:t>
            </a:r>
            <a:r>
              <a:rPr lang="en-US" err="1"/>
              <a:t>Shortman</a:t>
            </a:r>
            <a:r>
              <a:rPr lang="en-US"/>
              <a:t> Training Fund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3200400"/>
            <a:ext cx="9144000" cy="1828800"/>
          </a:xfrm>
          <a:prstGeom prst="rect">
            <a:avLst/>
          </a:prstGeom>
          <a:solidFill>
            <a:srgbClr val="C75E21"/>
          </a:solidFill>
          <a:ln w="9525">
            <a:noFill/>
            <a:miter lim="800000"/>
            <a:headEnd/>
            <a:tailEnd/>
          </a:ln>
          <a:effectLst>
            <a:outerShdw dist="48387" dir="27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43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803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 cap="all">
          <a:solidFill>
            <a:schemeClr val="bg1"/>
          </a:solidFill>
          <a:latin typeface="Arial"/>
          <a:ea typeface="ＭＳ Ｐゴシック" pitchFamily="-65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-65" charset="0"/>
          <a:ea typeface="ＭＳ Ｐゴシック" pitchFamily="-65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-65" charset="0"/>
          <a:ea typeface="ＭＳ Ｐゴシック" pitchFamily="-65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-65" charset="0"/>
          <a:ea typeface="ＭＳ Ｐゴシック" pitchFamily="-65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-65" charset="0"/>
          <a:ea typeface="ＭＳ Ｐゴシック" pitchFamily="-65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C299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C75E21"/>
          </a:solidFill>
          <a:ln w="9525">
            <a:noFill/>
            <a:miter lim="800000"/>
            <a:headEnd/>
            <a:tailEnd/>
          </a:ln>
          <a:effectLst>
            <a:outerShdw dist="48387" dir="27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10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>
          <a:xfrm>
            <a:off x="8229600" y="6356350"/>
            <a:ext cx="9144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Arial" pitchFamily="-65" charset="0"/>
                <a:cs typeface="ＭＳ Ｐゴシック" pitchFamily="-65" charset="-128"/>
              </a:defRPr>
            </a:lvl1pPr>
          </a:lstStyle>
          <a:p>
            <a:pPr>
              <a:defRPr/>
            </a:pPr>
            <a:r>
              <a:rPr lang="en-US"/>
              <a:t>0000</a:t>
            </a: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 b="0">
                <a:latin typeface="Arial" pitchFamily="-65" charset="0"/>
                <a:cs typeface="ＭＳ Ｐゴシック" pitchFamily="-65" charset="-128"/>
              </a:defRPr>
            </a:lvl1pPr>
          </a:lstStyle>
          <a:p>
            <a:pPr>
              <a:defRPr/>
            </a:pPr>
            <a:r>
              <a:rPr lang="en-US"/>
              <a:t>Presentation: Name/Title, Version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356350" y="6356350"/>
            <a:ext cx="1555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C676EFE7-F438-45AB-8411-B90ECB489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/>
          <a:ea typeface="ＭＳ Ｐゴシック" pitchFamily="-65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65" charset="0"/>
          <a:ea typeface="ＭＳ Ｐゴシック" pitchFamily="-65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65" charset="0"/>
          <a:ea typeface="ＭＳ Ｐゴシック" pitchFamily="-65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65" charset="0"/>
          <a:ea typeface="ＭＳ Ｐゴシック" pitchFamily="-65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65" charset="0"/>
          <a:ea typeface="ＭＳ Ｐゴシック" pitchFamily="-65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65" charset="0"/>
          <a:ea typeface="ＭＳ Ｐゴシック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65" charset="0"/>
          <a:ea typeface="ＭＳ Ｐゴシック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65" charset="0"/>
          <a:ea typeface="ＭＳ Ｐゴシック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416BE-D5C3-F86B-0168-8F340C07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Responding to Federal agents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41DC5F4-C171-2ED7-1752-6C7F4469D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231900"/>
            <a:ext cx="8686799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ea typeface="ＭＳ Ｐゴシック"/>
              </a:rPr>
              <a:t>At the end of this training, you will be able to:</a:t>
            </a:r>
          </a:p>
          <a:p>
            <a:pPr marL="0" indent="0">
              <a:buNone/>
            </a:pPr>
            <a:endParaRPr lang="en-US" b="1" dirty="0">
              <a:ea typeface="ＭＳ Ｐゴシック"/>
            </a:endParaRPr>
          </a:p>
          <a:p>
            <a:r>
              <a:rPr lang="en-US" dirty="0">
                <a:ea typeface="ＭＳ Ｐゴシック"/>
              </a:rPr>
              <a:t>Describe what to do if a Federal Agent (</a:t>
            </a:r>
            <a:r>
              <a:rPr lang="en-US" dirty="0" err="1">
                <a:ea typeface="ＭＳ Ｐゴシック"/>
              </a:rPr>
              <a:t>eg</a:t>
            </a:r>
            <a:r>
              <a:rPr lang="en-US" dirty="0">
                <a:ea typeface="ＭＳ Ｐゴシック"/>
              </a:rPr>
              <a:t>. ICE or FBI)  arrives at your building and demands access.</a:t>
            </a:r>
          </a:p>
          <a:p>
            <a:endParaRPr lang="en-US" dirty="0">
              <a:ea typeface="ＭＳ Ｐゴシック"/>
            </a:endParaRPr>
          </a:p>
          <a:p>
            <a:r>
              <a:rPr lang="en-US" dirty="0">
                <a:ea typeface="ＭＳ Ｐゴシック"/>
              </a:rPr>
              <a:t>Identify when you need to ask a supervisor or designated person for help.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394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3D2FA-63CE-0322-8CA6-BAACE7E2A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9238"/>
            <a:ext cx="8686800" cy="639762"/>
          </a:xfrm>
        </p:spPr>
        <p:txBody>
          <a:bodyPr wrap="square" anchor="ctr">
            <a:normAutofit/>
          </a:bodyPr>
          <a:lstStyle/>
          <a:p>
            <a:r>
              <a:rPr lang="en-US" dirty="0">
                <a:ea typeface="ＭＳ Ｐゴシック"/>
              </a:rPr>
              <a:t>Scenario # 2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B79A10-13C3-3B0E-6552-C910A08D221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b="40526"/>
          <a:stretch/>
        </p:blipFill>
        <p:spPr>
          <a:xfrm>
            <a:off x="228600" y="1110562"/>
            <a:ext cx="8686800" cy="5166360"/>
          </a:xfrm>
          <a:noFill/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EEB5E32-BF2E-2CEC-F225-D0363C6DC8F3}"/>
              </a:ext>
            </a:extLst>
          </p:cNvPr>
          <p:cNvSpPr/>
          <p:nvPr/>
        </p:nvSpPr>
        <p:spPr>
          <a:xfrm>
            <a:off x="6486832" y="994786"/>
            <a:ext cx="2428568" cy="1189703"/>
          </a:xfrm>
          <a:prstGeom prst="wedgeRoundRectCallout">
            <a:avLst>
              <a:gd name="adj1" fmla="val -42665"/>
              <a:gd name="adj2" fmla="val 108664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 am looking for an individual. I do not have a warrant.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47ADCF81-FE34-EA3B-B451-0C809233E9BE}"/>
              </a:ext>
            </a:extLst>
          </p:cNvPr>
          <p:cNvSpPr/>
          <p:nvPr/>
        </p:nvSpPr>
        <p:spPr>
          <a:xfrm>
            <a:off x="3490450" y="4936416"/>
            <a:ext cx="2394783" cy="1340505"/>
          </a:xfrm>
          <a:prstGeom prst="wedgeRoundRectCallout">
            <a:avLst>
              <a:gd name="adj1" fmla="val -81910"/>
              <a:gd name="adj2" fmla="val -65997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I’m not authorized to let you in without a warrant.</a:t>
            </a:r>
          </a:p>
        </p:txBody>
      </p:sp>
    </p:spTree>
    <p:extLst>
      <p:ext uri="{BB962C8B-B14F-4D97-AF65-F5344CB8AC3E}">
        <p14:creationId xmlns:p14="http://schemas.microsoft.com/office/powerpoint/2010/main" val="271890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D5704-DCCB-1153-FD4F-6BCFE44CB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A6440-CDB4-3D2C-2052-6280581A4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9238"/>
            <a:ext cx="8686800" cy="639762"/>
          </a:xfrm>
        </p:spPr>
        <p:txBody>
          <a:bodyPr wrap="square" anchor="ctr">
            <a:normAutofit/>
          </a:bodyPr>
          <a:lstStyle/>
          <a:p>
            <a:r>
              <a:rPr lang="en-US"/>
              <a:t>Scenario #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CBCD9A-118D-096C-F838-A268F7EAA3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51" r="9079" b="1"/>
          <a:stretch/>
        </p:blipFill>
        <p:spPr>
          <a:xfrm>
            <a:off x="4572000" y="1219200"/>
            <a:ext cx="4343400" cy="5166360"/>
          </a:xfrm>
          <a:prstGeom prst="rect">
            <a:avLst/>
          </a:prstGeom>
          <a:noFill/>
          <a:effectLst>
            <a:outerShdw blurRad="50800" dist="88900" dir="270000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345BF-803C-BF76-E868-0A7F889B2B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0" y="1219200"/>
            <a:ext cx="4343400" cy="5165725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US">
                <a:ea typeface="ＭＳ Ｐゴシック"/>
              </a:rPr>
              <a:t>ICE officer comes into the building and encounters the security officer on duty. The ICE officer shows a valid ID and asks to find a specific individual. The security officer asks for a warrant and the ICE officer shows them a warrant.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What should the security officer do?</a:t>
            </a:r>
          </a:p>
        </p:txBody>
      </p:sp>
    </p:spTree>
    <p:extLst>
      <p:ext uri="{BB962C8B-B14F-4D97-AF65-F5344CB8AC3E}">
        <p14:creationId xmlns:p14="http://schemas.microsoft.com/office/powerpoint/2010/main" val="758730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13FD7-403E-656D-C0EE-B2436040E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9238"/>
            <a:ext cx="8686800" cy="639762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Scenario # 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092A96-9497-30FC-4DB5-61979E5A70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b="40526"/>
          <a:stretch/>
        </p:blipFill>
        <p:spPr>
          <a:xfrm>
            <a:off x="228600" y="1092458"/>
            <a:ext cx="8686800" cy="5166360"/>
          </a:xfrm>
          <a:noFill/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E7E51EF-137F-423E-D4DE-66D325C34C9F}"/>
              </a:ext>
            </a:extLst>
          </p:cNvPr>
          <p:cNvSpPr/>
          <p:nvPr/>
        </p:nvSpPr>
        <p:spPr>
          <a:xfrm>
            <a:off x="3234813" y="1345633"/>
            <a:ext cx="2428568" cy="1189703"/>
          </a:xfrm>
          <a:prstGeom prst="wedgeRoundRectCallout">
            <a:avLst>
              <a:gd name="adj1" fmla="val 39116"/>
              <a:gd name="adj2" fmla="val 120234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 am looking for an individual. Here is my official warrant.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A0BB671-3670-491F-7D8C-E585C86E439B}"/>
              </a:ext>
            </a:extLst>
          </p:cNvPr>
          <p:cNvSpPr/>
          <p:nvPr/>
        </p:nvSpPr>
        <p:spPr>
          <a:xfrm>
            <a:off x="2615380" y="4452627"/>
            <a:ext cx="3048001" cy="1551285"/>
          </a:xfrm>
          <a:prstGeom prst="wedgeRoundRectCallout">
            <a:avLst>
              <a:gd name="adj1" fmla="val -40282"/>
              <a:gd name="adj2" fmla="val -90504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I’m not authorized to review warrants. I will call  my supervisor/designated person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arrange for them to review warrant.  Please </a:t>
            </a:r>
            <a:r>
              <a:rPr lang="en-US" dirty="0" err="1" smtClean="0">
                <a:solidFill>
                  <a:srgbClr val="FF0000"/>
                </a:solidFill>
              </a:rPr>
              <a:t>waint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you </a:t>
            </a:r>
            <a:r>
              <a:rPr lang="en-US" dirty="0">
                <a:solidFill>
                  <a:schemeClr val="tx1"/>
                </a:solidFill>
              </a:rPr>
              <a:t>can speak to them.</a:t>
            </a:r>
          </a:p>
        </p:txBody>
      </p:sp>
    </p:spTree>
    <p:extLst>
      <p:ext uri="{BB962C8B-B14F-4D97-AF65-F5344CB8AC3E}">
        <p14:creationId xmlns:p14="http://schemas.microsoft.com/office/powerpoint/2010/main" val="189317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436D-EA2B-79C6-9ECD-B8F646BC2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Procedure for interactions with non-local law enforcement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88466-1F8C-E8CE-BC86-E6647AD69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231900"/>
            <a:ext cx="8686799" cy="452596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Let’s review: What should a security officer do in these 3 situations:</a:t>
            </a:r>
          </a:p>
          <a:p>
            <a:pPr marL="0" indent="0">
              <a:buNone/>
            </a:pPr>
            <a:endParaRPr lang="en-US"/>
          </a:p>
          <a:p>
            <a:r>
              <a:rPr lang="en-US">
                <a:ea typeface="ＭＳ Ｐゴシック"/>
              </a:rPr>
              <a:t>Non-local law enforcement shows up to the building and has:</a:t>
            </a:r>
          </a:p>
          <a:p>
            <a:pPr lvl="1">
              <a:buFont typeface="Courier New" charset="0"/>
              <a:buChar char="o"/>
            </a:pPr>
            <a:r>
              <a:rPr lang="en-US" b="1">
                <a:ea typeface="ＭＳ Ｐゴシック"/>
              </a:rPr>
              <a:t>NO ID </a:t>
            </a:r>
            <a:endParaRPr lang="en-US" b="1"/>
          </a:p>
          <a:p>
            <a:pPr lvl="1">
              <a:buFont typeface="Courier New" charset="0"/>
              <a:buChar char="o"/>
            </a:pPr>
            <a:r>
              <a:rPr lang="en-US" b="1">
                <a:ea typeface="ＭＳ Ｐゴシック"/>
              </a:rPr>
              <a:t>NO warrant</a:t>
            </a:r>
          </a:p>
          <a:p>
            <a:pPr lvl="1">
              <a:buFont typeface="Courier New" charset="0"/>
              <a:buChar char="o"/>
            </a:pPr>
            <a:r>
              <a:rPr lang="en-US" b="1">
                <a:ea typeface="ＭＳ Ｐゴシック"/>
              </a:rPr>
              <a:t>A warrant</a:t>
            </a:r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0B0CED-7909-4477-0E77-C3E1100DA931}"/>
              </a:ext>
            </a:extLst>
          </p:cNvPr>
          <p:cNvSpPr txBox="1"/>
          <p:nvPr/>
        </p:nvSpPr>
        <p:spPr>
          <a:xfrm>
            <a:off x="2686662" y="5357753"/>
            <a:ext cx="3770671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/>
              <a:t>Share your ideas with a partner</a:t>
            </a:r>
          </a:p>
        </p:txBody>
      </p:sp>
    </p:spTree>
    <p:extLst>
      <p:ext uri="{BB962C8B-B14F-4D97-AF65-F5344CB8AC3E}">
        <p14:creationId xmlns:p14="http://schemas.microsoft.com/office/powerpoint/2010/main" val="193219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F5A59D0-401F-DDF5-CD45-A7D080BF6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2C37E137-36C3-CEAF-EDD1-A62E85F9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9238"/>
            <a:ext cx="8686800" cy="639762"/>
          </a:xfrm>
        </p:spPr>
        <p:txBody>
          <a:bodyPr wrap="square" anchor="ctr">
            <a:normAutofit/>
          </a:bodyPr>
          <a:lstStyle/>
          <a:p>
            <a:r>
              <a:rPr lang="en-US"/>
              <a:t>Federal agents</a:t>
            </a:r>
          </a:p>
        </p:txBody>
      </p:sp>
      <p:pic>
        <p:nvPicPr>
          <p:cNvPr id="4" name="Picture 3" descr="A police officer talking to a person&#10;&#10;Description automatically generated">
            <a:extLst>
              <a:ext uri="{FF2B5EF4-FFF2-40B4-BE49-F238E27FC236}">
                <a16:creationId xmlns:a16="http://schemas.microsoft.com/office/drawing/2014/main" id="{EA449E74-C67B-47A9-8D78-A21F4B26D4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74" r="8394" b="1"/>
          <a:stretch/>
        </p:blipFill>
        <p:spPr>
          <a:xfrm>
            <a:off x="457200" y="1600200"/>
            <a:ext cx="4038600" cy="452596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86173-63B1-244C-301E-FC9A453D5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wrap="square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Plan ahead and make sure to talk to your supervisor to prepare for when federal agents show up to the shelter. </a:t>
            </a:r>
          </a:p>
          <a:p>
            <a:r>
              <a:rPr lang="en-US" dirty="0"/>
              <a:t>Know the protocol for your building.</a:t>
            </a:r>
          </a:p>
          <a:p>
            <a:r>
              <a:rPr lang="en-US" dirty="0"/>
              <a:t>Know who is the designated person to review </a:t>
            </a:r>
            <a:r>
              <a:rPr lang="en-US" dirty="0" smtClean="0"/>
              <a:t>warrants </a:t>
            </a:r>
            <a:r>
              <a:rPr lang="en-US" dirty="0" smtClean="0">
                <a:solidFill>
                  <a:srgbClr val="FF0000"/>
                </a:solidFill>
              </a:rPr>
              <a:t>and have their contact info.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473147-FA4B-AE9A-06E8-DF2BFEE3D911}"/>
              </a:ext>
            </a:extLst>
          </p:cNvPr>
          <p:cNvSpPr txBox="1"/>
          <p:nvPr/>
        </p:nvSpPr>
        <p:spPr>
          <a:xfrm>
            <a:off x="0" y="6184969"/>
            <a:ext cx="2095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50000"/>
                  </a:schemeClr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84775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84225-8E68-DD82-144E-0354DC7D5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262FC-DFF9-5346-E571-5354700F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Know WHAT to DO BEFORE AN AGENT ARRIVES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0F0214-AFF2-3D9C-517A-819DAF233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231900"/>
            <a:ext cx="8686799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ea typeface="ＭＳ Ｐゴシック"/>
              </a:rPr>
              <a:t>The City agency or shelter that you work for is required to: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ea typeface="ＭＳ Ｐゴシック"/>
              </a:rPr>
              <a:t>Have a protocol in place</a:t>
            </a:r>
            <a:r>
              <a:rPr lang="en-US" dirty="0">
                <a:ea typeface="ＭＳ Ｐゴシック"/>
              </a:rPr>
              <a:t> to respond if an ICE or non-local agent requests access to your building. </a:t>
            </a:r>
          </a:p>
          <a:p>
            <a:pPr marL="457200" indent="-457200">
              <a:buAutoNum type="arabicPeriod"/>
            </a:pPr>
            <a:endParaRPr lang="en-US" dirty="0">
              <a:ea typeface="ＭＳ Ｐゴシック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ea typeface="ＭＳ Ｐゴシック"/>
              </a:rPr>
              <a:t>Designate a staff person</a:t>
            </a:r>
            <a:r>
              <a:rPr lang="en-US" dirty="0">
                <a:ea typeface="ＭＳ Ｐゴシック"/>
              </a:rPr>
              <a:t> who is qualified to evaluate any warrants presented to make sure they are valid.</a:t>
            </a:r>
          </a:p>
          <a:p>
            <a:pPr marL="457200" indent="-457200">
              <a:buAutoNum type="arabicPeriod"/>
            </a:pPr>
            <a:endParaRPr lang="en-US" dirty="0">
              <a:ea typeface="ＭＳ Ｐゴシック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ea typeface="ＭＳ Ｐゴシック"/>
              </a:rPr>
              <a:t>Share</a:t>
            </a:r>
            <a:r>
              <a:rPr lang="en-US" dirty="0">
                <a:ea typeface="ＭＳ Ｐゴシック"/>
              </a:rPr>
              <a:t> the protocol and the name </a:t>
            </a:r>
            <a:r>
              <a:rPr lang="en-US" dirty="0" smtClean="0">
                <a:solidFill>
                  <a:srgbClr val="FF0000"/>
                </a:solidFill>
                <a:ea typeface="ＭＳ Ｐゴシック"/>
              </a:rPr>
              <a:t>and contact information </a:t>
            </a:r>
            <a:r>
              <a:rPr lang="en-US" dirty="0" smtClean="0">
                <a:ea typeface="ＭＳ Ｐゴシック"/>
              </a:rPr>
              <a:t>of </a:t>
            </a:r>
            <a:r>
              <a:rPr lang="en-US" dirty="0">
                <a:ea typeface="ＭＳ Ｐゴシック"/>
              </a:rPr>
              <a:t>the designated person with you. </a:t>
            </a:r>
          </a:p>
        </p:txBody>
      </p:sp>
    </p:spTree>
    <p:extLst>
      <p:ext uri="{BB962C8B-B14F-4D97-AF65-F5344CB8AC3E}">
        <p14:creationId xmlns:p14="http://schemas.microsoft.com/office/powerpoint/2010/main" val="378814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A0829-D82B-E326-748F-7451C50F5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BBA82-C385-9DAF-4FAC-F0E638558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Know WHAT to DO BEFORE AN AGENT ARRIVES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70A9AC-C534-3008-0F5A-A1FC592F2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231900"/>
            <a:ext cx="8686799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Let’s look at the general protocol for a city agency or shelter. </a:t>
            </a:r>
          </a:p>
          <a:p>
            <a:pPr marL="0" indent="0">
              <a:buNone/>
            </a:pPr>
            <a:endParaRPr lang="en-US" b="1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b="1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>
                <a:solidFill>
                  <a:srgbClr val="FF0000"/>
                </a:solidFill>
              </a:rPr>
              <a:t>The protocol may vary at your specific location. You must follow the protocol at your site.</a:t>
            </a:r>
          </a:p>
          <a:p>
            <a:pPr marL="0" indent="0">
              <a:buNone/>
            </a:pP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2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98E6D7C-C0C2-A218-B584-ECA775567897}"/>
              </a:ext>
            </a:extLst>
          </p:cNvPr>
          <p:cNvCxnSpPr>
            <a:cxnSpLocks/>
          </p:cNvCxnSpPr>
          <p:nvPr/>
        </p:nvCxnSpPr>
        <p:spPr>
          <a:xfrm flipH="1">
            <a:off x="1778322" y="5305619"/>
            <a:ext cx="4" cy="937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086EB01-3CFD-02FA-18A3-43EACB10780C}"/>
              </a:ext>
            </a:extLst>
          </p:cNvPr>
          <p:cNvCxnSpPr>
            <a:cxnSpLocks/>
          </p:cNvCxnSpPr>
          <p:nvPr/>
        </p:nvCxnSpPr>
        <p:spPr>
          <a:xfrm>
            <a:off x="3370006" y="4292077"/>
            <a:ext cx="247773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1C7812E-5650-05E3-7CF1-5A51E95E91DC}"/>
              </a:ext>
            </a:extLst>
          </p:cNvPr>
          <p:cNvCxnSpPr>
            <a:cxnSpLocks/>
          </p:cNvCxnSpPr>
          <p:nvPr/>
        </p:nvCxnSpPr>
        <p:spPr>
          <a:xfrm>
            <a:off x="3333134" y="1447219"/>
            <a:ext cx="247773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2F0BCF7-8DAB-64E8-16E3-BF58CF9B6A40}"/>
              </a:ext>
            </a:extLst>
          </p:cNvPr>
          <p:cNvCxnSpPr>
            <a:cxnSpLocks/>
          </p:cNvCxnSpPr>
          <p:nvPr/>
        </p:nvCxnSpPr>
        <p:spPr>
          <a:xfrm flipH="1">
            <a:off x="1780863" y="4426378"/>
            <a:ext cx="4" cy="640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90128CB-460A-F573-5E11-7E49A1539901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1780865" y="2995798"/>
            <a:ext cx="3" cy="9844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B6421AC-FB54-FAEE-85ED-69C6287347DA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1780863" y="1062555"/>
            <a:ext cx="2" cy="13555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3BDA206-FC38-29AA-84AC-61EF36CE3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Procedure for interactions with non-local law enforcement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310875D-FA6F-D8D0-C33A-70EFD17D5491}"/>
              </a:ext>
            </a:extLst>
          </p:cNvPr>
          <p:cNvSpPr>
            <a:spLocks/>
          </p:cNvSpPr>
          <p:nvPr/>
        </p:nvSpPr>
        <p:spPr>
          <a:xfrm>
            <a:off x="228599" y="1063761"/>
            <a:ext cx="3104535" cy="594853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Security Officer: </a:t>
            </a:r>
            <a:r>
              <a:rPr lang="en-US" sz="1400"/>
              <a:t>“Can I see your ID?”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A8ED07-0FC1-455E-9811-AABF927EA848}"/>
              </a:ext>
            </a:extLst>
          </p:cNvPr>
          <p:cNvSpPr>
            <a:spLocks/>
          </p:cNvSpPr>
          <p:nvPr/>
        </p:nvSpPr>
        <p:spPr>
          <a:xfrm>
            <a:off x="302342" y="1845424"/>
            <a:ext cx="2957052" cy="38345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Federal Officer</a:t>
            </a:r>
            <a:r>
              <a:rPr lang="en-US" sz="1400">
                <a:solidFill>
                  <a:schemeClr val="tx1"/>
                </a:solidFill>
              </a:rPr>
              <a:t> provides valid ID.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3F9FA9E-2602-11EF-1D7E-B6DD885889A8}"/>
              </a:ext>
            </a:extLst>
          </p:cNvPr>
          <p:cNvSpPr>
            <a:spLocks/>
          </p:cNvSpPr>
          <p:nvPr/>
        </p:nvSpPr>
        <p:spPr>
          <a:xfrm>
            <a:off x="228598" y="2418149"/>
            <a:ext cx="3104534" cy="624346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Security Officer: </a:t>
            </a:r>
            <a:r>
              <a:rPr lang="en-US" sz="1400"/>
              <a:t>“What is the purpose of your visit?”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00552F1-369C-C809-A52C-D925F2A852AF}"/>
              </a:ext>
            </a:extLst>
          </p:cNvPr>
          <p:cNvSpPr>
            <a:spLocks/>
          </p:cNvSpPr>
          <p:nvPr/>
        </p:nvSpPr>
        <p:spPr>
          <a:xfrm>
            <a:off x="228600" y="3186664"/>
            <a:ext cx="2957052" cy="594853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Federal Officer:</a:t>
            </a:r>
            <a:r>
              <a:rPr lang="en-US" sz="1400">
                <a:solidFill>
                  <a:schemeClr val="tx1"/>
                </a:solidFill>
              </a:rPr>
              <a:t> “I am looking for an individual.”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5A03DA6-27B5-6B68-6F08-783D779998DE}"/>
              </a:ext>
            </a:extLst>
          </p:cNvPr>
          <p:cNvSpPr>
            <a:spLocks/>
          </p:cNvSpPr>
          <p:nvPr/>
        </p:nvSpPr>
        <p:spPr>
          <a:xfrm>
            <a:off x="228601" y="3980297"/>
            <a:ext cx="3104534" cy="594853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Security Officer: </a:t>
            </a:r>
            <a:r>
              <a:rPr lang="en-US" sz="1400"/>
              <a:t>“Do you have a judicial warrant?”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8B5DFB4-34FA-6186-CA65-95D10A0CA0B1}"/>
              </a:ext>
            </a:extLst>
          </p:cNvPr>
          <p:cNvSpPr>
            <a:spLocks/>
          </p:cNvSpPr>
          <p:nvPr/>
        </p:nvSpPr>
        <p:spPr>
          <a:xfrm>
            <a:off x="302338" y="4704157"/>
            <a:ext cx="2957052" cy="35887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Federal Officer</a:t>
            </a:r>
            <a:r>
              <a:rPr lang="en-US" sz="1400">
                <a:solidFill>
                  <a:schemeClr val="tx1"/>
                </a:solidFill>
              </a:rPr>
              <a:t>: "Yes".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C9473DB-09BD-D4B5-E3E1-A1EFFDA63B80}"/>
              </a:ext>
            </a:extLst>
          </p:cNvPr>
          <p:cNvSpPr>
            <a:spLocks/>
          </p:cNvSpPr>
          <p:nvPr/>
        </p:nvSpPr>
        <p:spPr>
          <a:xfrm>
            <a:off x="296694" y="5249518"/>
            <a:ext cx="3081003" cy="87392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dirty="0"/>
              <a:t>Security Officer:</a:t>
            </a:r>
            <a:r>
              <a:rPr lang="en-US" sz="1300" dirty="0"/>
              <a:t> "I am not authorized to review warrants. I will contact our </a:t>
            </a:r>
            <a:r>
              <a:rPr lang="en-US" sz="1300" u="sng" dirty="0"/>
              <a:t>Designated Person</a:t>
            </a:r>
            <a:r>
              <a:rPr lang="en-US" sz="1300" dirty="0"/>
              <a:t> to review the warrant." </a:t>
            </a:r>
            <a:r>
              <a:rPr lang="en-US" sz="1300" dirty="0" smtClean="0">
                <a:solidFill>
                  <a:srgbClr val="FF0000"/>
                </a:solidFill>
              </a:rPr>
              <a:t>Please wait</a:t>
            </a:r>
            <a:endParaRPr lang="en-US" sz="1300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3A3A5E0-3A1C-4A22-1FB9-97B47F8CB7C5}"/>
              </a:ext>
            </a:extLst>
          </p:cNvPr>
          <p:cNvSpPr>
            <a:spLocks/>
          </p:cNvSpPr>
          <p:nvPr/>
        </p:nvSpPr>
        <p:spPr>
          <a:xfrm>
            <a:off x="3715364" y="1127338"/>
            <a:ext cx="1713272" cy="63976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No valid ID presented.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88E0231-5C19-C1EA-1489-A79C71616259}"/>
              </a:ext>
            </a:extLst>
          </p:cNvPr>
          <p:cNvSpPr>
            <a:spLocks/>
          </p:cNvSpPr>
          <p:nvPr/>
        </p:nvSpPr>
        <p:spPr>
          <a:xfrm>
            <a:off x="3752236" y="3951485"/>
            <a:ext cx="1713272" cy="830493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No judicial warrant presented.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9DC32BF-5F2C-4F5D-3ADA-603A1D091C77}"/>
              </a:ext>
            </a:extLst>
          </p:cNvPr>
          <p:cNvSpPr>
            <a:spLocks/>
          </p:cNvSpPr>
          <p:nvPr/>
        </p:nvSpPr>
        <p:spPr>
          <a:xfrm>
            <a:off x="5804509" y="1076178"/>
            <a:ext cx="3104535" cy="1152704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Security Officer: </a:t>
            </a:r>
            <a:r>
              <a:rPr lang="en-US" sz="1400"/>
              <a:t>“I’m not authorized to let you in without ID.”</a:t>
            </a:r>
          </a:p>
          <a:p>
            <a:pPr algn="ctr"/>
            <a:endParaRPr lang="en-US" sz="1400"/>
          </a:p>
          <a:p>
            <a:pPr algn="ctr"/>
            <a:r>
              <a:rPr lang="en-US" sz="1400"/>
              <a:t>If they enter anyway, call NYPD.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56778F9-2886-97AD-FC58-65FC0FE0DF0D}"/>
              </a:ext>
            </a:extLst>
          </p:cNvPr>
          <p:cNvSpPr>
            <a:spLocks/>
          </p:cNvSpPr>
          <p:nvPr/>
        </p:nvSpPr>
        <p:spPr>
          <a:xfrm>
            <a:off x="5804508" y="3981841"/>
            <a:ext cx="3104535" cy="76978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Security Officer: </a:t>
            </a:r>
            <a:r>
              <a:rPr lang="en-US" sz="1400"/>
              <a:t>“I’m not authorized to let you in.”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B9AD691-975C-8E3A-633D-77BD48CFDF54}"/>
              </a:ext>
            </a:extLst>
          </p:cNvPr>
          <p:cNvSpPr>
            <a:spLocks/>
          </p:cNvSpPr>
          <p:nvPr/>
        </p:nvSpPr>
        <p:spPr>
          <a:xfrm>
            <a:off x="228597" y="6243419"/>
            <a:ext cx="3104534" cy="416156"/>
          </a:xfrm>
          <a:prstGeom prst="roundRect">
            <a:avLst/>
          </a:prstGeom>
          <a:solidFill>
            <a:srgbClr val="408C3E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Take a picture of warrant </a:t>
            </a:r>
            <a:r>
              <a:rPr lang="en-US" sz="1400" dirty="0"/>
              <a:t> </a:t>
            </a:r>
            <a:r>
              <a:rPr lang="en-US" sz="1400" dirty="0" smtClean="0"/>
              <a:t>get it to Designated person.  </a:t>
            </a:r>
            <a:r>
              <a:rPr lang="en-US" sz="1400" dirty="0" smtClean="0"/>
              <a:t>Designated </a:t>
            </a:r>
            <a:r>
              <a:rPr lang="en-US" sz="1400" dirty="0"/>
              <a:t>Person reviews validity. If valid, let them in.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51DCF9D-E68E-9D88-5C0F-EF15742BB787}"/>
              </a:ext>
            </a:extLst>
          </p:cNvPr>
          <p:cNvCxnSpPr>
            <a:cxnSpLocks/>
          </p:cNvCxnSpPr>
          <p:nvPr/>
        </p:nvCxnSpPr>
        <p:spPr>
          <a:xfrm flipH="1">
            <a:off x="1778318" y="5066458"/>
            <a:ext cx="4" cy="1828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57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A2D4DA4B-9ED9-D5EE-9CBB-29B73D0C6854}"/>
              </a:ext>
            </a:extLst>
          </p:cNvPr>
          <p:cNvSpPr/>
          <p:nvPr/>
        </p:nvSpPr>
        <p:spPr>
          <a:xfrm>
            <a:off x="-103238" y="-245805"/>
            <a:ext cx="9350476" cy="7846140"/>
          </a:xfrm>
          <a:prstGeom prst="irregularSeal1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941507-A086-E76D-B248-FD00B4372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E2FF3-F528-3B2A-88DD-E9DF028AA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619" y="1983120"/>
            <a:ext cx="5515897" cy="3388289"/>
          </a:xfrm>
        </p:spPr>
        <p:txBody>
          <a:bodyPr/>
          <a:lstStyle/>
          <a:p>
            <a:r>
              <a:rPr lang="en-US" b="1"/>
              <a:t>Never</a:t>
            </a:r>
            <a:r>
              <a:rPr lang="en-US"/>
              <a:t> </a:t>
            </a:r>
            <a:r>
              <a:rPr lang="en-US" b="1"/>
              <a:t>engage</a:t>
            </a:r>
            <a:r>
              <a:rPr lang="en-US"/>
              <a:t> with physical or verbal altercation with a law enforcement officer</a:t>
            </a:r>
          </a:p>
          <a:p>
            <a:r>
              <a:rPr lang="en-US" b="1"/>
              <a:t>Always</a:t>
            </a:r>
            <a:r>
              <a:rPr lang="en-US"/>
              <a:t> call your </a:t>
            </a:r>
            <a:r>
              <a:rPr lang="en-US" b="1"/>
              <a:t>supervisor/designated person</a:t>
            </a:r>
          </a:p>
          <a:p>
            <a:r>
              <a:rPr lang="en-US" b="1"/>
              <a:t>Take a photo </a:t>
            </a:r>
            <a:r>
              <a:rPr lang="en-US"/>
              <a:t>of any warrant and officer ID, if possible</a:t>
            </a:r>
          </a:p>
          <a:p>
            <a:r>
              <a:rPr lang="en-US"/>
              <a:t>Make sure you </a:t>
            </a:r>
            <a:r>
              <a:rPr lang="en-US" b="1"/>
              <a:t>write a detailed report</a:t>
            </a:r>
          </a:p>
        </p:txBody>
      </p:sp>
    </p:spTree>
    <p:extLst>
      <p:ext uri="{BB962C8B-B14F-4D97-AF65-F5344CB8AC3E}">
        <p14:creationId xmlns:p14="http://schemas.microsoft.com/office/powerpoint/2010/main" val="302370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CE6CD-74BB-C72C-3288-4005D1631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9238"/>
            <a:ext cx="8686800" cy="639762"/>
          </a:xfrm>
        </p:spPr>
        <p:txBody>
          <a:bodyPr wrap="square" anchor="ctr">
            <a:noAutofit/>
          </a:bodyPr>
          <a:lstStyle/>
          <a:p>
            <a:r>
              <a:rPr lang="en-US" sz="2000"/>
              <a:t>Procedure for interactions with non-local law enforcement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745AB77-5BE2-C731-3B84-958BB8D6BB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045393"/>
              </p:ext>
            </p:extLst>
          </p:nvPr>
        </p:nvGraphicFramePr>
        <p:xfrm>
          <a:off x="228600" y="1231900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8453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D058E-17A7-ED37-D335-B88D2A4C8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9238"/>
            <a:ext cx="8686800" cy="639762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Scenario #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44714-8D2E-22BF-48DB-185D85FB5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9269" y="4467044"/>
            <a:ext cx="8706465" cy="1963252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/>
              <a:t>An ICE officer comes into the building and encounters the security officer on duty. The security officer asks for a valid ID, but the ICE officer doesn’t have one.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/>
          </a:p>
          <a:p>
            <a:pPr marL="0" indent="0">
              <a:lnSpc>
                <a:spcPct val="90000"/>
              </a:lnSpc>
              <a:buNone/>
            </a:pPr>
            <a:r>
              <a:rPr lang="en-US" sz="2400" b="1"/>
              <a:t>What should the security officer do?</a:t>
            </a:r>
          </a:p>
        </p:txBody>
      </p:sp>
      <p:pic>
        <p:nvPicPr>
          <p:cNvPr id="4" name="Picture 3" descr="Police officers standing in a hallway&#10;&#10;AI-generated content may be incorrect.">
            <a:extLst>
              <a:ext uri="{FF2B5EF4-FFF2-40B4-BE49-F238E27FC236}">
                <a16:creationId xmlns:a16="http://schemas.microsoft.com/office/drawing/2014/main" id="{E166E33D-F18F-A8D6-8F01-09164D0299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0311"/>
          <a:stretch/>
        </p:blipFill>
        <p:spPr>
          <a:xfrm>
            <a:off x="1364101" y="1138040"/>
            <a:ext cx="6356799" cy="3158613"/>
          </a:xfrm>
          <a:prstGeom prst="rect">
            <a:avLst/>
          </a:prstGeom>
          <a:noFill/>
          <a:effectLst>
            <a:outerShdw blurRad="50800" dist="889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0670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F860BFE-A72B-C8D2-3CE9-8EA325169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9238"/>
            <a:ext cx="8686800" cy="639762"/>
          </a:xfrm>
        </p:spPr>
        <p:txBody>
          <a:bodyPr/>
          <a:lstStyle/>
          <a:p>
            <a:r>
              <a:rPr lang="en-US" dirty="0"/>
              <a:t>Scenario # 1</a:t>
            </a:r>
          </a:p>
        </p:txBody>
      </p:sp>
      <p:pic>
        <p:nvPicPr>
          <p:cNvPr id="6" name="Picture 5" descr="Police officers standing in a hallway&#10;&#10;AI-generated content may be incorrect.">
            <a:extLst>
              <a:ext uri="{FF2B5EF4-FFF2-40B4-BE49-F238E27FC236}">
                <a16:creationId xmlns:a16="http://schemas.microsoft.com/office/drawing/2014/main" id="{98609A87-EDD7-0A92-C70A-FDBF640EA4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0311"/>
          <a:stretch/>
        </p:blipFill>
        <p:spPr>
          <a:xfrm>
            <a:off x="228600" y="1406008"/>
            <a:ext cx="8686800" cy="4316361"/>
          </a:xfrm>
          <a:prstGeom prst="rect">
            <a:avLst/>
          </a:prstGeom>
          <a:noFill/>
          <a:effectLst>
            <a:outerShdw blurRad="50800" dist="88900" dir="2700000">
              <a:srgbClr val="000000">
                <a:alpha val="43000"/>
              </a:srgbClr>
            </a:outerShdw>
          </a:effec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C48A95E-9484-03FB-0AF0-020E05F7E13C}"/>
              </a:ext>
            </a:extLst>
          </p:cNvPr>
          <p:cNvSpPr/>
          <p:nvPr/>
        </p:nvSpPr>
        <p:spPr>
          <a:xfrm>
            <a:off x="6292646" y="1563329"/>
            <a:ext cx="2428568" cy="1189703"/>
          </a:xfrm>
          <a:prstGeom prst="wedgeRoundRectCallout">
            <a:avLst>
              <a:gd name="adj1" fmla="val -51573"/>
              <a:gd name="adj2" fmla="val 71474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 am with ICE. I don’t have an ID. 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D34FEB4-5A28-E61F-EF9A-E164D381706E}"/>
              </a:ext>
            </a:extLst>
          </p:cNvPr>
          <p:cNvSpPr/>
          <p:nvPr/>
        </p:nvSpPr>
        <p:spPr>
          <a:xfrm>
            <a:off x="1966451" y="3802380"/>
            <a:ext cx="2428568" cy="1189703"/>
          </a:xfrm>
          <a:prstGeom prst="wedgeRoundRectCallout">
            <a:avLst>
              <a:gd name="adj1" fmla="val 2678"/>
              <a:gd name="adj2" fmla="val -93815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I’m not authorized to let you in without ID.</a:t>
            </a:r>
          </a:p>
        </p:txBody>
      </p:sp>
    </p:spTree>
    <p:extLst>
      <p:ext uri="{BB962C8B-B14F-4D97-AF65-F5344CB8AC3E}">
        <p14:creationId xmlns:p14="http://schemas.microsoft.com/office/powerpoint/2010/main" val="357581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835F1-DF49-C9F6-7C1B-A2C1907CC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EF2C1-DDD3-6FED-4E16-DBCA1A867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9238"/>
            <a:ext cx="8686800" cy="639762"/>
          </a:xfrm>
        </p:spPr>
        <p:txBody>
          <a:bodyPr wrap="square" anchor="ctr">
            <a:normAutofit/>
          </a:bodyPr>
          <a:lstStyle/>
          <a:p>
            <a:r>
              <a:rPr lang="en-US" dirty="0">
                <a:ea typeface="ＭＳ Ｐゴシック"/>
              </a:rPr>
              <a:t>Scenario # 2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E2DD4B-0E80-C94A-A6FC-E7F863F526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68" t="-1" r="1" b="43797"/>
          <a:stretch/>
        </p:blipFill>
        <p:spPr>
          <a:xfrm>
            <a:off x="340468" y="1084373"/>
            <a:ext cx="5408580" cy="3406689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084C1-CEBF-28AB-C383-BF7DA154B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3871" y="1083072"/>
            <a:ext cx="3112851" cy="4525963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/>
              <a:t>An ICE officer comes to your building and encounters the security officer on duty. The ICE officer shows a valid ID and asks to find a specific individual. The security officer asks for a warrant and the ICE officer does not have a warrant. </a:t>
            </a:r>
            <a:endParaRPr lang="en-US" sz="2400" b="1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FA32103-27A1-457C-3496-98092CDD60B4}"/>
              </a:ext>
            </a:extLst>
          </p:cNvPr>
          <p:cNvSpPr txBox="1">
            <a:spLocks/>
          </p:cNvSpPr>
          <p:nvPr/>
        </p:nvSpPr>
        <p:spPr bwMode="auto">
          <a:xfrm>
            <a:off x="340468" y="4686435"/>
            <a:ext cx="3112851" cy="166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240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2400" b="1"/>
              <a:t>What should the security officer do?</a:t>
            </a:r>
          </a:p>
        </p:txBody>
      </p:sp>
    </p:spTree>
    <p:extLst>
      <p:ext uri="{BB962C8B-B14F-4D97-AF65-F5344CB8AC3E}">
        <p14:creationId xmlns:p14="http://schemas.microsoft.com/office/powerpoint/2010/main" val="176830644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">
  <a:themeElements>
    <a:clrScheme name="Custom 1">
      <a:dk1>
        <a:srgbClr val="000000"/>
      </a:dk1>
      <a:lt1>
        <a:sysClr val="window" lastClr="FFFFFF"/>
      </a:lt1>
      <a:dk2>
        <a:srgbClr val="98B527"/>
      </a:dk2>
      <a:lt2>
        <a:srgbClr val="EEECE1"/>
      </a:lt2>
      <a:accent1>
        <a:srgbClr val="63B9AC"/>
      </a:accent1>
      <a:accent2>
        <a:srgbClr val="D3332C"/>
      </a:accent2>
      <a:accent3>
        <a:srgbClr val="E57C23"/>
      </a:accent3>
      <a:accent4>
        <a:srgbClr val="6D377A"/>
      </a:accent4>
      <a:accent5>
        <a:srgbClr val="487D26"/>
      </a:accent5>
      <a:accent6>
        <a:srgbClr val="2F2824"/>
      </a:accent6>
      <a:hlink>
        <a:srgbClr val="00365E"/>
      </a:hlink>
      <a:folHlink>
        <a:srgbClr val="BC2F6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alf and Hal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itle Slide">
  <a:themeElements>
    <a:clrScheme name="Custom 4">
      <a:dk1>
        <a:srgbClr val="000000"/>
      </a:dk1>
      <a:lt1>
        <a:sysClr val="window" lastClr="FFFFFF"/>
      </a:lt1>
      <a:dk2>
        <a:srgbClr val="C75E21"/>
      </a:dk2>
      <a:lt2>
        <a:srgbClr val="EAC299"/>
      </a:lt2>
      <a:accent1>
        <a:srgbClr val="63B9AC"/>
      </a:accent1>
      <a:accent2>
        <a:srgbClr val="D3332C"/>
      </a:accent2>
      <a:accent3>
        <a:srgbClr val="BBD128"/>
      </a:accent3>
      <a:accent4>
        <a:srgbClr val="6D377A"/>
      </a:accent4>
      <a:accent5>
        <a:srgbClr val="487D26"/>
      </a:accent5>
      <a:accent6>
        <a:srgbClr val="2F2824"/>
      </a:accent6>
      <a:hlink>
        <a:srgbClr val="00365E"/>
      </a:hlink>
      <a:folHlink>
        <a:srgbClr val="BC2F6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pecialty / Case Stu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Industry Powerpoint Template (2)</Template>
  <TotalTime>25</TotalTime>
  <Words>799</Words>
  <Application>Microsoft Office PowerPoint</Application>
  <PresentationFormat>On-screen Show (4:3)</PresentationFormat>
  <Paragraphs>82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Arial Narrow</vt:lpstr>
      <vt:lpstr>Calibri</vt:lpstr>
      <vt:lpstr>Courier New</vt:lpstr>
      <vt:lpstr>Master Slide</vt:lpstr>
      <vt:lpstr>Half and Half</vt:lpstr>
      <vt:lpstr>Title Slide</vt:lpstr>
      <vt:lpstr>Specialty / Case Study</vt:lpstr>
      <vt:lpstr>Responding to Federal agents</vt:lpstr>
      <vt:lpstr>Know WHAT to DO BEFORE AN AGENT ARRIVES </vt:lpstr>
      <vt:lpstr>Know WHAT to DO BEFORE AN AGENT ARRIVES </vt:lpstr>
      <vt:lpstr>Procedure for interactions with non-local law enforcement</vt:lpstr>
      <vt:lpstr>reminders</vt:lpstr>
      <vt:lpstr>Procedure for interactions with non-local law enforcement</vt:lpstr>
      <vt:lpstr>Scenario # 1</vt:lpstr>
      <vt:lpstr>Scenario # 1</vt:lpstr>
      <vt:lpstr>Scenario # 2</vt:lpstr>
      <vt:lpstr>Scenario # 2</vt:lpstr>
      <vt:lpstr>Scenario # 3</vt:lpstr>
      <vt:lpstr>Scenario # 3</vt:lpstr>
      <vt:lpstr>Procedure for interactions with non-local law enforcement</vt:lpstr>
      <vt:lpstr>Federal agents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Additional acceptable forms of ID</dc:title>
  <dc:creator>Erika Mendelsohn</dc:creator>
  <cp:lastModifiedBy>Jessica Drangel Ochs</cp:lastModifiedBy>
  <cp:revision>6</cp:revision>
  <dcterms:created xsi:type="dcterms:W3CDTF">2018-11-15T18:47:23Z</dcterms:created>
  <dcterms:modified xsi:type="dcterms:W3CDTF">2025-03-13T15:58:45Z</dcterms:modified>
</cp:coreProperties>
</file>